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9" r:id="rId2"/>
    <p:sldId id="257" r:id="rId3"/>
    <p:sldId id="261" r:id="rId4"/>
    <p:sldId id="260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88132-61B9-4D03-B97C-0F1407018B97}" type="datetimeFigureOut">
              <a:rPr lang="fr-FR" smtClean="0"/>
              <a:t>28/08/2023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7868B-1F5F-4A5D-9D33-511B4D44C8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9885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88132-61B9-4D03-B97C-0F1407018B97}" type="datetimeFigureOut">
              <a:rPr lang="fr-FR" smtClean="0"/>
              <a:t>28/08/2023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7868B-1F5F-4A5D-9D33-511B4D44C8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5136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88132-61B9-4D03-B97C-0F1407018B97}" type="datetimeFigureOut">
              <a:rPr lang="fr-FR" smtClean="0"/>
              <a:t>28/08/2023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7868B-1F5F-4A5D-9D33-511B4D44C8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9091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88132-61B9-4D03-B97C-0F1407018B97}" type="datetimeFigureOut">
              <a:rPr lang="fr-FR" smtClean="0"/>
              <a:t>28/08/2023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7868B-1F5F-4A5D-9D33-511B4D44C8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406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88132-61B9-4D03-B97C-0F1407018B97}" type="datetimeFigureOut">
              <a:rPr lang="fr-FR" smtClean="0"/>
              <a:t>28/08/2023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7868B-1F5F-4A5D-9D33-511B4D44C8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9490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88132-61B9-4D03-B97C-0F1407018B97}" type="datetimeFigureOut">
              <a:rPr lang="fr-FR" smtClean="0"/>
              <a:t>28/08/2023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7868B-1F5F-4A5D-9D33-511B4D44C8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81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88132-61B9-4D03-B97C-0F1407018B97}" type="datetimeFigureOut">
              <a:rPr lang="fr-FR" smtClean="0"/>
              <a:t>28/08/2023</a:t>
            </a:fld>
            <a:endParaRPr lang="fr-F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7868B-1F5F-4A5D-9D33-511B4D44C8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6258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88132-61B9-4D03-B97C-0F1407018B97}" type="datetimeFigureOut">
              <a:rPr lang="fr-FR" smtClean="0"/>
              <a:t>28/08/2023</a:t>
            </a:fld>
            <a:endParaRPr lang="fr-F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7868B-1F5F-4A5D-9D33-511B4D44C8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395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88132-61B9-4D03-B97C-0F1407018B97}" type="datetimeFigureOut">
              <a:rPr lang="fr-FR" smtClean="0"/>
              <a:t>28/08/2023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7868B-1F5F-4A5D-9D33-511B4D44C8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5860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88132-61B9-4D03-B97C-0F1407018B97}" type="datetimeFigureOut">
              <a:rPr lang="fr-FR" smtClean="0"/>
              <a:t>28/08/2023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7868B-1F5F-4A5D-9D33-511B4D44C8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1498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88132-61B9-4D03-B97C-0F1407018B97}" type="datetimeFigureOut">
              <a:rPr lang="fr-FR" smtClean="0"/>
              <a:t>28/08/2023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7868B-1F5F-4A5D-9D33-511B4D44C8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6281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888132-61B9-4D03-B97C-0F1407018B97}" type="datetimeFigureOut">
              <a:rPr lang="fr-FR" smtClean="0"/>
              <a:t>28/08/2023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2FE7868B-1F5F-4A5D-9D33-511B4D44C8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2093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BDDB3B-0B7C-41F0-9AC9-8CA090EF6F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Situation </a:t>
            </a:r>
            <a:r>
              <a:rPr lang="fr-FR" dirty="0"/>
              <a:t>de la philosophie dans </a:t>
            </a:r>
            <a:r>
              <a:rPr lang="fr-FR" dirty="0" smtClean="0"/>
              <a:t>les enseignements au lycée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177159" y="5538926"/>
            <a:ext cx="7238056" cy="45719"/>
          </a:xfrm>
        </p:spPr>
        <p:txBody>
          <a:bodyPr>
            <a:normAutofit fontScale="25000" lnSpcReduction="20000"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2313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42D49C-BD2E-4D93-83DD-5A6E1B6C0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3215495" cy="4601183"/>
          </a:xfrm>
        </p:spPr>
        <p:txBody>
          <a:bodyPr/>
          <a:lstStyle/>
          <a:p>
            <a:r>
              <a:rPr lang="fr-FR" dirty="0"/>
              <a:t>1- Philosophie :  </a:t>
            </a:r>
            <a:r>
              <a:rPr lang="fr-FR" dirty="0" smtClean="0"/>
              <a:t>enseignements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AAD05C-CAED-44E3-A766-BF2C72029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La philosophie au sein des épreuves terminales.</a:t>
            </a:r>
          </a:p>
          <a:p>
            <a:r>
              <a:rPr lang="fr-FR" u="sng" dirty="0" smtClean="0"/>
              <a:t>Enseignement obligatoire de </a:t>
            </a:r>
            <a:r>
              <a:rPr lang="fr-FR" u="sng" dirty="0"/>
              <a:t>tronc commun</a:t>
            </a:r>
            <a:r>
              <a:rPr lang="fr-FR" dirty="0"/>
              <a:t> pour l’ensemble des lycéens du bac général et technologique</a:t>
            </a:r>
            <a:r>
              <a:rPr lang="fr-FR" dirty="0" smtClean="0"/>
              <a:t>. Evaluation terminale, hors du contrôle continu.</a:t>
            </a:r>
            <a:endParaRPr lang="fr-FR" dirty="0"/>
          </a:p>
          <a:p>
            <a:r>
              <a:rPr lang="fr-FR" u="sng" dirty="0" smtClean="0"/>
              <a:t>Enseignement </a:t>
            </a:r>
            <a:r>
              <a:rPr lang="fr-FR" u="sng" dirty="0"/>
              <a:t>de </a:t>
            </a:r>
            <a:r>
              <a:rPr lang="fr-FR" u="sng" dirty="0" smtClean="0"/>
              <a:t>spécialité « humanités, littérature, philosophie ». </a:t>
            </a:r>
            <a:r>
              <a:rPr lang="fr-FR" dirty="0" smtClean="0"/>
              <a:t>Evaluation : spécialité non poursuivie en terminale = contrôle continu/spécialité poursuivie en terminale = épreuve écrite terminale.</a:t>
            </a:r>
            <a:endParaRPr lang="fr-FR" dirty="0"/>
          </a:p>
          <a:p>
            <a:r>
              <a:rPr lang="fr-FR" dirty="0" smtClean="0"/>
              <a:t>La </a:t>
            </a:r>
            <a:r>
              <a:rPr lang="fr-FR" dirty="0"/>
              <a:t>philosophie </a:t>
            </a:r>
            <a:r>
              <a:rPr lang="fr-FR" dirty="0" smtClean="0"/>
              <a:t>dans le g</a:t>
            </a:r>
            <a:r>
              <a:rPr lang="fr-FR" u="sng" dirty="0" smtClean="0"/>
              <a:t>rand oral </a:t>
            </a:r>
            <a:r>
              <a:rPr lang="fr-FR" dirty="0"/>
              <a:t>: </a:t>
            </a:r>
            <a:r>
              <a:rPr lang="fr-FR" dirty="0" smtClean="0"/>
              <a:t>question choisie et préparée par l’élève dans le cadre de </a:t>
            </a:r>
            <a:r>
              <a:rPr lang="fr-FR" u="sng" dirty="0" smtClean="0"/>
              <a:t>la </a:t>
            </a:r>
            <a:r>
              <a:rPr lang="fr-FR" u="sng" dirty="0"/>
              <a:t>spécialité Humanités</a:t>
            </a:r>
            <a:r>
              <a:rPr lang="fr-FR" dirty="0"/>
              <a:t>, littérature, philosophie</a:t>
            </a:r>
            <a:r>
              <a:rPr lang="fr-FR" dirty="0" smtClean="0"/>
              <a:t>. Le cours de philosophie prend sa part dans le développement des capacités évaluées lors du grand oral.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4326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F34353-52F4-4F67-9ADF-C5E559C24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3023681" cy="4601183"/>
          </a:xfrm>
        </p:spPr>
        <p:txBody>
          <a:bodyPr/>
          <a:lstStyle/>
          <a:p>
            <a:r>
              <a:rPr lang="fr-FR" dirty="0"/>
              <a:t>2</a:t>
            </a:r>
            <a:r>
              <a:rPr lang="fr-FR" dirty="0" smtClean="0"/>
              <a:t>- </a:t>
            </a:r>
            <a:r>
              <a:rPr lang="fr-FR" dirty="0"/>
              <a:t>Part hebdomadaire de l’enseignement de philosophie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5BE076-C635-4655-92D2-F50C7B55937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b="1" dirty="0"/>
              <a:t>TRONC COMMUN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/>
              <a:t>4 heures de cours par semaine pour les terminales générales.</a:t>
            </a:r>
          </a:p>
          <a:p>
            <a:r>
              <a:rPr lang="fr-FR" dirty="0"/>
              <a:t>2h de cours par semaine pour les terminales technologiques.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E29DE8-8E33-476C-8BFE-03FA21550B5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b="1" dirty="0"/>
              <a:t>ENSEIGNEMENT DE SPECIALITE HUMANITES, LITTÉRATURE ET PHILOSOPHIE</a:t>
            </a:r>
            <a:r>
              <a:rPr lang="fr-FR" dirty="0"/>
              <a:t>.</a:t>
            </a:r>
          </a:p>
          <a:p>
            <a:r>
              <a:rPr lang="fr-FR" dirty="0"/>
              <a:t>Classe de première : 2h de philo (2h de littérature).</a:t>
            </a:r>
          </a:p>
          <a:p>
            <a:r>
              <a:rPr lang="fr-FR" dirty="0"/>
              <a:t>Classe de terminale : 3h de philo (3h de littérature).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8560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A3226D-BC0C-40F6-99C6-DF424521A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3- Durées des épreuves et coefficients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2D25FA4-665A-4A98-BB3F-118123B0AE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Philosophie tronc commun :</a:t>
            </a:r>
          </a:p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98302E-D9FB-4B94-B70B-D7019B43418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u="sng" dirty="0"/>
              <a:t>Au Bac général</a:t>
            </a: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Épreuve de 4h</a:t>
            </a:r>
          </a:p>
          <a:p>
            <a:r>
              <a:rPr lang="fr-FR" dirty="0"/>
              <a:t>Située au </a:t>
            </a:r>
            <a:r>
              <a:rPr lang="fr-FR" dirty="0" smtClean="0"/>
              <a:t>mois de juin de l’année de terminale</a:t>
            </a:r>
            <a:r>
              <a:rPr lang="fr-FR" dirty="0"/>
              <a:t>.</a:t>
            </a:r>
          </a:p>
          <a:p>
            <a:r>
              <a:rPr lang="fr-FR" dirty="0"/>
              <a:t>Coef. 8</a:t>
            </a:r>
          </a:p>
          <a:p>
            <a:endParaRPr lang="fr-FR" dirty="0"/>
          </a:p>
          <a:p>
            <a:r>
              <a:rPr lang="fr-FR" u="sng" dirty="0"/>
              <a:t>Au Bac technologique</a:t>
            </a:r>
          </a:p>
          <a:p>
            <a:r>
              <a:rPr lang="fr-FR" dirty="0"/>
              <a:t>Épreuve de 4h</a:t>
            </a:r>
          </a:p>
          <a:p>
            <a:r>
              <a:rPr lang="fr-FR" dirty="0"/>
              <a:t>Située au mois de juin de l’année de terminale</a:t>
            </a:r>
          </a:p>
          <a:p>
            <a:r>
              <a:rPr lang="fr-FR" dirty="0"/>
              <a:t>Coef. 4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257264E1-7A4A-4DD4-B52F-70CEF0F61E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818463" y="1023587"/>
            <a:ext cx="3474720" cy="614714"/>
          </a:xfrm>
        </p:spPr>
        <p:txBody>
          <a:bodyPr>
            <a:normAutofit lnSpcReduction="10000"/>
          </a:bodyPr>
          <a:lstStyle/>
          <a:p>
            <a:r>
              <a:rPr lang="fr-FR" dirty="0"/>
              <a:t>Philosophie dans la spécialité humanités du bac général :</a:t>
            </a:r>
          </a:p>
          <a:p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8C4E009-2624-4A82-85D1-C87B3C52DF0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endParaRPr lang="fr-FR" u="sng" dirty="0"/>
          </a:p>
          <a:p>
            <a:pPr marL="0" indent="0">
              <a:buNone/>
            </a:pPr>
            <a:r>
              <a:rPr lang="fr-FR" u="sng" dirty="0"/>
              <a:t>Épreuve de 4h</a:t>
            </a:r>
            <a:r>
              <a:rPr lang="fr-FR" dirty="0"/>
              <a:t>, partagée avec la littérature.</a:t>
            </a:r>
          </a:p>
          <a:p>
            <a:r>
              <a:rPr lang="fr-FR" dirty="0"/>
              <a:t>Située au mois de juin de l’année de terminale.</a:t>
            </a:r>
          </a:p>
          <a:p>
            <a:r>
              <a:rPr lang="fr-FR" dirty="0" err="1" smtClean="0"/>
              <a:t>Coef</a:t>
            </a:r>
            <a:r>
              <a:rPr lang="fr-FR" dirty="0"/>
              <a:t>. 16</a:t>
            </a:r>
          </a:p>
          <a:p>
            <a:endParaRPr lang="fr-FR" dirty="0"/>
          </a:p>
          <a:p>
            <a:r>
              <a:rPr lang="fr-FR" u="sng" dirty="0"/>
              <a:t>Si spécialité abandonnée en terminale </a:t>
            </a:r>
            <a:r>
              <a:rPr lang="fr-FR" dirty="0"/>
              <a:t>: </a:t>
            </a:r>
            <a:r>
              <a:rPr lang="fr-FR" dirty="0" smtClean="0"/>
              <a:t>évaluation en contrôle continu (moyenne des moyennes obtenues en classe de 1</a:t>
            </a:r>
            <a:r>
              <a:rPr lang="fr-FR" baseline="30000" dirty="0" smtClean="0"/>
              <a:t>ère</a:t>
            </a:r>
            <a:r>
              <a:rPr lang="fr-FR" dirty="0" smtClean="0"/>
              <a:t>)</a:t>
            </a:r>
            <a:endParaRPr lang="fr-FR" dirty="0"/>
          </a:p>
          <a:p>
            <a:endParaRPr lang="fr-FR" dirty="0"/>
          </a:p>
          <a:p>
            <a:r>
              <a:rPr lang="fr-FR" u="sng" dirty="0"/>
              <a:t>Grand oral</a:t>
            </a:r>
            <a:r>
              <a:rPr lang="fr-FR" dirty="0"/>
              <a:t>, en lien avec la spécialité : 20 minutes, </a:t>
            </a:r>
            <a:r>
              <a:rPr lang="fr-FR" dirty="0" smtClean="0"/>
              <a:t>juin, voie générale </a:t>
            </a:r>
          </a:p>
          <a:p>
            <a:r>
              <a:rPr lang="fr-FR" dirty="0" err="1" smtClean="0"/>
              <a:t>coef</a:t>
            </a:r>
            <a:r>
              <a:rPr lang="fr-FR" dirty="0"/>
              <a:t>. </a:t>
            </a:r>
            <a:r>
              <a:rPr lang="fr-FR" dirty="0" smtClean="0"/>
              <a:t>10.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077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3139162" cy="4601183"/>
          </a:xfrm>
        </p:spPr>
        <p:txBody>
          <a:bodyPr/>
          <a:lstStyle/>
          <a:p>
            <a:r>
              <a:rPr lang="fr-FR" dirty="0"/>
              <a:t>D</a:t>
            </a:r>
            <a:r>
              <a:rPr lang="fr-FR" dirty="0" smtClean="0"/>
              <a:t>es professeurs de philosophie peuvent également porter les enseignements suivants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109650" y="1023587"/>
            <a:ext cx="3474720" cy="689600"/>
          </a:xfrm>
        </p:spPr>
        <p:txBody>
          <a:bodyPr>
            <a:normAutofit/>
          </a:bodyPr>
          <a:lstStyle/>
          <a:p>
            <a:r>
              <a:rPr lang="fr-FR" dirty="0" smtClean="0"/>
              <a:t>Avec certification*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/>
              <a:t>Option « Droit et grands enjeux du monde contemporain »</a:t>
            </a:r>
          </a:p>
          <a:p>
            <a:r>
              <a:rPr lang="fr-FR" dirty="0" smtClean="0"/>
              <a:t>Enseignements de spécialité ou option « arts » (théâtre, cinéma-audiovisuel…). </a:t>
            </a:r>
          </a:p>
          <a:p>
            <a:r>
              <a:rPr lang="fr-FR" dirty="0" smtClean="0"/>
              <a:t>Philosophie en Discipline </a:t>
            </a:r>
            <a:r>
              <a:rPr lang="fr-FR" dirty="0"/>
              <a:t>N</a:t>
            </a:r>
            <a:r>
              <a:rPr lang="fr-FR" dirty="0" smtClean="0"/>
              <a:t>on </a:t>
            </a:r>
            <a:r>
              <a:rPr lang="fr-FR" dirty="0"/>
              <a:t>L</a:t>
            </a:r>
            <a:r>
              <a:rPr lang="fr-FR" dirty="0" smtClean="0"/>
              <a:t>inguistique. 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8196835" y="1023587"/>
            <a:ext cx="3474720" cy="616028"/>
          </a:xfrm>
        </p:spPr>
        <p:txBody>
          <a:bodyPr/>
          <a:lstStyle/>
          <a:p>
            <a:r>
              <a:rPr lang="fr-FR" dirty="0" smtClean="0"/>
              <a:t>Sans certification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r-FR" dirty="0"/>
              <a:t>Enseignement Moral et </a:t>
            </a:r>
            <a:r>
              <a:rPr lang="fr-FR" dirty="0" smtClean="0"/>
              <a:t>Civique</a:t>
            </a:r>
          </a:p>
          <a:p>
            <a:r>
              <a:rPr lang="fr-FR" dirty="0" smtClean="0"/>
              <a:t>Atelier de philosophie en terminale professionnelle*</a:t>
            </a: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* </a:t>
            </a:r>
            <a:r>
              <a:rPr lang="fr-FR" sz="1600" dirty="0" smtClean="0"/>
              <a:t>Prendre l’attache de l’inspection de philosophie</a:t>
            </a:r>
            <a:endParaRPr lang="fr-FR" sz="1600" dirty="0"/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65473814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Cadr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adr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d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296</TotalTime>
  <Words>365</Words>
  <Application>Microsoft Office PowerPoint</Application>
  <PresentationFormat>Grand écran</PresentationFormat>
  <Paragraphs>46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Corbel</vt:lpstr>
      <vt:lpstr>Wingdings 2</vt:lpstr>
      <vt:lpstr>Cadre</vt:lpstr>
      <vt:lpstr>Situation de la philosophie dans les enseignements au lycée</vt:lpstr>
      <vt:lpstr>1- Philosophie :  enseignements</vt:lpstr>
      <vt:lpstr>2- Part hebdomadaire de l’enseignement de philosophie</vt:lpstr>
      <vt:lpstr>3- Durées des épreuves et coefficients</vt:lpstr>
      <vt:lpstr>Des professeurs de philosophie peuvent également porter les enseignements suivants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Journée de formation</dc:title>
  <dc:creator>Fat T-Rexperience</dc:creator>
  <cp:lastModifiedBy>Bertrand Denis</cp:lastModifiedBy>
  <cp:revision>39</cp:revision>
  <dcterms:created xsi:type="dcterms:W3CDTF">2020-01-11T21:14:39Z</dcterms:created>
  <dcterms:modified xsi:type="dcterms:W3CDTF">2023-08-28T21:26:26Z</dcterms:modified>
</cp:coreProperties>
</file>